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60" r:id="rId4"/>
    <p:sldId id="263" r:id="rId5"/>
    <p:sldId id="265" r:id="rId6"/>
    <p:sldId id="266" r:id="rId7"/>
    <p:sldId id="267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C3F24C-8311-4B44-B0D6-1115DE33D44A}" v="518" dt="2018-11-05T06:15:10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76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8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E6283-1108-4A64-A023-325B40750261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895A7-12B1-4495-8341-761385B1E4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113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5886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2660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995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0324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6538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0074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1890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95A7-12B1-4495-8341-761385B1E4B0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0585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A5382A-5974-40FD-B5FC-2E552C39045F}" type="datetimeFigureOut">
              <a:rPr lang="en-CA" smtClean="0"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5B45CA-694E-46CA-B828-7E60F4A07E52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9" Type="http://schemas.openxmlformats.org/officeDocument/2006/relationships/hyperlink" Target="http://www.bcmath.ca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9.wmf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image" Target="../media/image21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9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20.bin"/><Relationship Id="rId5" Type="http://schemas.openxmlformats.org/officeDocument/2006/relationships/image" Target="../media/image12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image" Target="../media/image22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hyperlink" Target="http://www.bcmath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3.3 Part 2</a:t>
            </a:r>
            <a:br>
              <a:rPr lang="en-CA" dirty="0"/>
            </a:br>
            <a:r>
              <a:rPr lang="en-CA" dirty="0"/>
              <a:t>Percentage of a Number: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153400" cy="1828800"/>
          </a:xfrm>
        </p:spPr>
        <p:txBody>
          <a:bodyPr/>
          <a:lstStyle/>
          <a:p>
            <a:r>
              <a:rPr lang="en-CA" dirty="0"/>
              <a:t>Suppose there’s an old teacher in your school but you don’t know exactly how old he is.    </a:t>
            </a:r>
          </a:p>
          <a:p>
            <a:r>
              <a:rPr lang="en-CA" dirty="0"/>
              <a:t>IF  you are told that 50% of his age is 32. How old is this teacher?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276600"/>
            <a:ext cx="5105400" cy="332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67338" y="2133600"/>
          <a:ext cx="30146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1434960" imgH="253800" progId="Equation.DSMT4">
                  <p:embed/>
                </p:oleObj>
              </mc:Choice>
              <mc:Fallback>
                <p:oleObj name="Equation" r:id="rId5" imgW="143496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2133600"/>
                        <a:ext cx="301466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19400" y="2133600"/>
            <a:ext cx="2526654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So we know that: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16834" y="2601724"/>
            <a:ext cx="269336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At the same time: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019800" y="2667000"/>
          <a:ext cx="23479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1117440" imgH="253800" progId="Equation.DSMT4">
                  <p:embed/>
                </p:oleObj>
              </mc:Choice>
              <mc:Fallback>
                <p:oleObj name="Equation" r:id="rId7" imgW="111744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667000"/>
                        <a:ext cx="234791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98146" y="3363724"/>
            <a:ext cx="339067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So this means that </a:t>
            </a:r>
            <a:br>
              <a:rPr lang="en-CA" sz="2300" dirty="0">
                <a:solidFill>
                  <a:srgbClr val="FF0000"/>
                </a:solidFill>
              </a:rPr>
            </a:br>
            <a:r>
              <a:rPr lang="en-CA" sz="2300" dirty="0">
                <a:solidFill>
                  <a:srgbClr val="FF0000"/>
                </a:solidFill>
              </a:rPr>
              <a:t>Mr. Old is 64 years old.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9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8458200" cy="2438400"/>
          </a:xfrm>
        </p:spPr>
        <p:txBody>
          <a:bodyPr/>
          <a:lstStyle/>
          <a:p>
            <a:r>
              <a:rPr lang="en-CA" dirty="0"/>
              <a:t>In this section, you will be given percentage of an unknown number and then asked to find the value of that unknown number</a:t>
            </a:r>
            <a:br>
              <a:rPr lang="en-CA" dirty="0"/>
            </a:br>
            <a:endParaRPr lang="en-CA" sz="1200" dirty="0"/>
          </a:p>
          <a:p>
            <a:pPr>
              <a:buNone/>
            </a:pPr>
            <a:r>
              <a:rPr lang="en-CA" dirty="0"/>
              <a:t>Ex: 30% of an unknown number is 15.  What is the unknown number? </a:t>
            </a:r>
          </a:p>
        </p:txBody>
      </p:sp>
      <p:sp>
        <p:nvSpPr>
          <p:cNvPr id="4" name="Rectangle 3"/>
          <p:cNvSpPr/>
          <p:nvPr/>
        </p:nvSpPr>
        <p:spPr>
          <a:xfrm>
            <a:off x="5105400" y="4546600"/>
            <a:ext cx="320040" cy="3200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381000" y="3251200"/>
            <a:ext cx="914400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384048" y="3248152"/>
            <a:ext cx="3200400" cy="3200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4848352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7360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364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1368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3372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5376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27380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9384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1388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33928" y="32512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" y="51714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1000" y="54914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81000" y="58115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1000" y="61315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1000" y="45313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" y="42113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" y="38912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1000" y="35712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41301" y="2360136"/>
            <a:ext cx="73548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Suppose we have a box and the area is equal to the value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of this unknown number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33800" y="3045936"/>
            <a:ext cx="456086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Now, 30% of the area is equal to 15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3521502"/>
            <a:ext cx="47484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Before we find the area of the whole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shape, find the area of one tiny box: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467350" y="4348162"/>
          <a:ext cx="10858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583920" imgH="393480" progId="Equation.DSMT4">
                  <p:embed/>
                </p:oleObj>
              </mc:Choice>
              <mc:Fallback>
                <p:oleObj name="Equation" r:id="rId4" imgW="583920" imgH="393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7350" y="4348162"/>
                        <a:ext cx="1085850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748338" y="4394200"/>
          <a:ext cx="89693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482400" imgH="177480" progId="Equation.DSMT4">
                  <p:embed/>
                </p:oleObj>
              </mc:Choice>
              <mc:Fallback>
                <p:oleObj name="Equation" r:id="rId6" imgW="48240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8338" y="4394200"/>
                        <a:ext cx="896937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5691188" y="4775200"/>
          <a:ext cx="10144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545760" imgH="177480" progId="Equation.DSMT4">
                  <p:embed/>
                </p:oleObj>
              </mc:Choice>
              <mc:Fallback>
                <p:oleObj name="Equation" r:id="rId8" imgW="545760" imgH="177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188" y="4775200"/>
                        <a:ext cx="1014412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6629400" y="4349750"/>
          <a:ext cx="11572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622080" imgH="393480" progId="Equation.DSMT4">
                  <p:embed/>
                </p:oleObj>
              </mc:Choice>
              <mc:Fallback>
                <p:oleObj name="Equation" r:id="rId10" imgW="622080" imgH="393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349750"/>
                        <a:ext cx="11572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7086600" y="4394200"/>
          <a:ext cx="4254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94200"/>
                        <a:ext cx="42545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3733800" y="5045502"/>
            <a:ext cx="493757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So the area of one tiny box is 0.5 units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33800" y="5502702"/>
            <a:ext cx="456246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Since there are 100 tiny boxes, the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area of the entire shape is: 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191000" y="6222999"/>
          <a:ext cx="1969086" cy="423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825480" imgH="177480" progId="Equation.DSMT4">
                  <p:embed/>
                </p:oleObj>
              </mc:Choice>
              <mc:Fallback>
                <p:oleObj name="Equation" r:id="rId14" imgW="82548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6222999"/>
                        <a:ext cx="1969086" cy="423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6122153" y="6172200"/>
          <a:ext cx="157404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660240" imgH="203040" progId="Equation.DSMT4">
                  <p:embed/>
                </p:oleObj>
              </mc:Choice>
              <mc:Fallback>
                <p:oleObj name="Equation" r:id="rId16" imgW="660240" imgH="20304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153" y="6172200"/>
                        <a:ext cx="157404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26" grpId="0"/>
      <p:bldP spid="27" grpId="0"/>
      <p:bldP spid="28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458200" cy="914400"/>
          </a:xfrm>
        </p:spPr>
        <p:txBody>
          <a:bodyPr/>
          <a:lstStyle/>
          <a:p>
            <a:pPr>
              <a:buNone/>
            </a:pPr>
            <a:r>
              <a:rPr lang="en-CA" dirty="0"/>
              <a:t>Practice: 24% of a number is 15.72.  What is the unknown number?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3276600"/>
            <a:ext cx="8153400" cy="129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Practice: James has some money in his wallet.  Edward has $30 and is 40% of James amount.  How much does James have?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1108502"/>
            <a:ext cx="39340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First find the area of one tiny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box, which is the value of 1%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184400"/>
            <a:ext cx="320040" cy="3200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9600" y="2011362"/>
          <a:ext cx="13700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736560" imgH="393480" progId="Equation.DSMT4">
                  <p:embed/>
                </p:oleObj>
              </mc:Choice>
              <mc:Fallback>
                <p:oleObj name="Equation" r:id="rId4" imgW="7365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11362"/>
                        <a:ext cx="1370013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06450" y="2057400"/>
          <a:ext cx="12509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672840" imgH="177480" progId="Equation.DSMT4">
                  <p:embed/>
                </p:oleObj>
              </mc:Choice>
              <mc:Fallback>
                <p:oleObj name="Equation" r:id="rId6" imgW="67284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2057400"/>
                        <a:ext cx="125095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03275" y="2413000"/>
          <a:ext cx="10382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558720" imgH="177480" progId="Equation.DSMT4">
                  <p:embed/>
                </p:oleObj>
              </mc:Choice>
              <mc:Fallback>
                <p:oleObj name="Equation" r:id="rId8" imgW="5587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75" y="2413000"/>
                        <a:ext cx="103822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133600" y="1987550"/>
          <a:ext cx="11572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622080" imgH="393480" progId="Equation.DSMT4">
                  <p:embed/>
                </p:oleObj>
              </mc:Choice>
              <mc:Fallback>
                <p:oleObj name="Equation" r:id="rId10" imgW="622080" imgH="393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7550"/>
                        <a:ext cx="11572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90788" y="2032000"/>
          <a:ext cx="7096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2032000"/>
                        <a:ext cx="709612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7579" y="2819400"/>
            <a:ext cx="304282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So 1% is equal to 0.655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3651" y="1219200"/>
            <a:ext cx="41793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Then find the area of the entire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box, which is the value of 100%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257800" y="2133600"/>
          <a:ext cx="22907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231560" imgH="177480" progId="Equation.DSMT4">
                  <p:embed/>
                </p:oleObj>
              </mc:Choice>
              <mc:Fallback>
                <p:oleObj name="Equation" r:id="rId14" imgW="123156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133600"/>
                        <a:ext cx="229076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980112" y="2514600"/>
          <a:ext cx="8016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431640" imgH="177480" progId="Equation.DSMT4">
                  <p:embed/>
                </p:oleObj>
              </mc:Choice>
              <mc:Fallback>
                <p:oleObj name="Equation" r:id="rId16" imgW="43164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2" y="2514600"/>
                        <a:ext cx="80168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4510" y="4419600"/>
            <a:ext cx="298350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1% of James money is: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400" y="5073650"/>
            <a:ext cx="320040" cy="3200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33400" y="4900612"/>
          <a:ext cx="13700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736560" imgH="393480" progId="Equation.DSMT4">
                  <p:embed/>
                </p:oleObj>
              </mc:Choice>
              <mc:Fallback>
                <p:oleObj name="Equation" r:id="rId18" imgW="736560" imgH="393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00612"/>
                        <a:ext cx="1370013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108075" y="4946650"/>
          <a:ext cx="49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266400" imgH="177480" progId="Equation.DSMT4">
                  <p:embed/>
                </p:oleObj>
              </mc:Choice>
              <mc:Fallback>
                <p:oleObj name="Equation" r:id="rId20" imgW="26640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4946650"/>
                        <a:ext cx="495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762000" y="5302250"/>
          <a:ext cx="11096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596880" imgH="177480" progId="Equation.DSMT4">
                  <p:embed/>
                </p:oleObj>
              </mc:Choice>
              <mc:Fallback>
                <p:oleObj name="Equation" r:id="rId22" imgW="59688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302250"/>
                        <a:ext cx="110966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057400" y="4876800"/>
          <a:ext cx="11572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622080" imgH="393480" progId="Equation.DSMT4">
                  <p:embed/>
                </p:oleObj>
              </mc:Choice>
              <mc:Fallback>
                <p:oleObj name="Equation" r:id="rId24" imgW="622080" imgH="393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572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416175" y="4921250"/>
          <a:ext cx="7080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5" imgW="380880" imgH="177480" progId="Equation.DSMT4">
                  <p:embed/>
                </p:oleObj>
              </mc:Choice>
              <mc:Fallback>
                <p:oleObj name="Equation" r:id="rId25" imgW="38088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4921250"/>
                        <a:ext cx="708025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52400" y="5867400"/>
            <a:ext cx="30780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So 1% of James money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is 75 cents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38600" y="4343400"/>
            <a:ext cx="46762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Then find the value of all the James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money in his wallet: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240213" y="5184775"/>
          <a:ext cx="36845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7" imgW="1981080" imgH="203040" progId="Equation.DSMT4">
                  <p:embed/>
                </p:oleObj>
              </mc:Choice>
              <mc:Fallback>
                <p:oleObj name="Equation" r:id="rId27" imgW="1981080" imgH="20304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213" y="5184775"/>
                        <a:ext cx="3684587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6477000" y="5613400"/>
          <a:ext cx="10842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9" imgW="583920" imgH="177480" progId="Equation.DSMT4">
                  <p:embed/>
                </p:oleObj>
              </mc:Choice>
              <mc:Fallback>
                <p:oleObj name="Equation" r:id="rId29" imgW="58392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613400"/>
                        <a:ext cx="108426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1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2" grpId="0"/>
      <p:bldP spid="13" grpId="0"/>
      <p:bldP spid="16" grpId="0"/>
      <p:bldP spid="17" grpId="0" animBg="1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956F9-51C6-4B72-ACEE-EEFF16DCCB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305800" cy="1905000"/>
          </a:xfrm>
        </p:spPr>
        <p:txBody>
          <a:bodyPr/>
          <a:lstStyle/>
          <a:p>
            <a:r>
              <a:rPr lang="en-CA" dirty="0"/>
              <a:t>Another way to find a value given it’s percentage is by drawing a diagram to represent what’s given</a:t>
            </a:r>
          </a:p>
          <a:p>
            <a:pPr marL="0" indent="0">
              <a:buNone/>
            </a:pPr>
            <a:r>
              <a:rPr lang="en-CA" dirty="0"/>
              <a:t>Ex: John wants to buy a car.  40% of the car’s value is $28,000.  How much is the total cost of the car?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3AC6B7-5957-41C6-B49F-D246D23FFE18}"/>
              </a:ext>
            </a:extLst>
          </p:cNvPr>
          <p:cNvSpPr/>
          <p:nvPr/>
        </p:nvSpPr>
        <p:spPr>
          <a:xfrm>
            <a:off x="332231" y="2209800"/>
            <a:ext cx="1249665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204D5F-D2DD-4EBA-AC23-33140840D0FE}"/>
              </a:ext>
            </a:extLst>
          </p:cNvPr>
          <p:cNvSpPr/>
          <p:nvPr/>
        </p:nvSpPr>
        <p:spPr>
          <a:xfrm>
            <a:off x="335280" y="2206752"/>
            <a:ext cx="3200400" cy="3200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8CC2186-0C7B-4EC2-971C-1149422E6778}"/>
              </a:ext>
            </a:extLst>
          </p:cNvPr>
          <p:cNvCxnSpPr/>
          <p:nvPr/>
        </p:nvCxnSpPr>
        <p:spPr>
          <a:xfrm>
            <a:off x="332232" y="3806952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98AF61-E615-41C8-A1A5-9FE80046D652}"/>
              </a:ext>
            </a:extLst>
          </p:cNvPr>
          <p:cNvCxnSpPr/>
          <p:nvPr/>
        </p:nvCxnSpPr>
        <p:spPr>
          <a:xfrm>
            <a:off x="62484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6E9CB77-583B-44B5-9BE0-42DC978A39D6}"/>
              </a:ext>
            </a:extLst>
          </p:cNvPr>
          <p:cNvCxnSpPr/>
          <p:nvPr/>
        </p:nvCxnSpPr>
        <p:spPr>
          <a:xfrm>
            <a:off x="94488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6E4479-BBAA-40B4-9CB3-B33DC9C956E6}"/>
              </a:ext>
            </a:extLst>
          </p:cNvPr>
          <p:cNvCxnSpPr/>
          <p:nvPr/>
        </p:nvCxnSpPr>
        <p:spPr>
          <a:xfrm>
            <a:off x="126492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6E8DCC-681C-473A-82F3-6A6423ADE099}"/>
              </a:ext>
            </a:extLst>
          </p:cNvPr>
          <p:cNvCxnSpPr/>
          <p:nvPr/>
        </p:nvCxnSpPr>
        <p:spPr>
          <a:xfrm>
            <a:off x="158496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5EA1D7-4D14-4ECC-AA15-D2AF61011861}"/>
              </a:ext>
            </a:extLst>
          </p:cNvPr>
          <p:cNvCxnSpPr/>
          <p:nvPr/>
        </p:nvCxnSpPr>
        <p:spPr>
          <a:xfrm>
            <a:off x="190500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6B81FE-B2A4-4194-A320-36607FA5189E}"/>
              </a:ext>
            </a:extLst>
          </p:cNvPr>
          <p:cNvCxnSpPr/>
          <p:nvPr/>
        </p:nvCxnSpPr>
        <p:spPr>
          <a:xfrm>
            <a:off x="222504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F63E1ED-F9CA-48E9-BDBA-58733BE4351A}"/>
              </a:ext>
            </a:extLst>
          </p:cNvPr>
          <p:cNvCxnSpPr/>
          <p:nvPr/>
        </p:nvCxnSpPr>
        <p:spPr>
          <a:xfrm>
            <a:off x="254508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C146F1-5F16-4DD2-AFC8-B2B81EF2EC08}"/>
              </a:ext>
            </a:extLst>
          </p:cNvPr>
          <p:cNvCxnSpPr/>
          <p:nvPr/>
        </p:nvCxnSpPr>
        <p:spPr>
          <a:xfrm>
            <a:off x="286512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F9C644-86ED-4A9C-BDDF-6034F02C213D}"/>
              </a:ext>
            </a:extLst>
          </p:cNvPr>
          <p:cNvCxnSpPr/>
          <p:nvPr/>
        </p:nvCxnSpPr>
        <p:spPr>
          <a:xfrm>
            <a:off x="3185160" y="22098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F402E8C-BC7F-4119-995F-6CEC5D8C5821}"/>
              </a:ext>
            </a:extLst>
          </p:cNvPr>
          <p:cNvCxnSpPr/>
          <p:nvPr/>
        </p:nvCxnSpPr>
        <p:spPr>
          <a:xfrm>
            <a:off x="332232" y="41300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7BA86C-9C13-42E8-9F33-22CCB6E58090}"/>
              </a:ext>
            </a:extLst>
          </p:cNvPr>
          <p:cNvCxnSpPr/>
          <p:nvPr/>
        </p:nvCxnSpPr>
        <p:spPr>
          <a:xfrm>
            <a:off x="332232" y="44500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FAEEBA-0A23-4252-91D4-51F3BB45E9C6}"/>
              </a:ext>
            </a:extLst>
          </p:cNvPr>
          <p:cNvCxnSpPr/>
          <p:nvPr/>
        </p:nvCxnSpPr>
        <p:spPr>
          <a:xfrm>
            <a:off x="332232" y="47701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2E5B76-6F0B-4C11-AAF2-7DB45E5E415E}"/>
              </a:ext>
            </a:extLst>
          </p:cNvPr>
          <p:cNvCxnSpPr/>
          <p:nvPr/>
        </p:nvCxnSpPr>
        <p:spPr>
          <a:xfrm>
            <a:off x="332232" y="50901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AE753E9-BE17-46DD-A795-36822EF3C01A}"/>
              </a:ext>
            </a:extLst>
          </p:cNvPr>
          <p:cNvCxnSpPr/>
          <p:nvPr/>
        </p:nvCxnSpPr>
        <p:spPr>
          <a:xfrm>
            <a:off x="332232" y="34899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1AE055C-6B79-474B-AB43-217234D7A676}"/>
              </a:ext>
            </a:extLst>
          </p:cNvPr>
          <p:cNvCxnSpPr/>
          <p:nvPr/>
        </p:nvCxnSpPr>
        <p:spPr>
          <a:xfrm>
            <a:off x="332232" y="31699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4202C6A-3FC9-48BC-8A20-D38754624B97}"/>
              </a:ext>
            </a:extLst>
          </p:cNvPr>
          <p:cNvCxnSpPr/>
          <p:nvPr/>
        </p:nvCxnSpPr>
        <p:spPr>
          <a:xfrm>
            <a:off x="332232" y="28498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308F977-7758-43B3-86B7-6B776A89ACB5}"/>
              </a:ext>
            </a:extLst>
          </p:cNvPr>
          <p:cNvCxnSpPr/>
          <p:nvPr/>
        </p:nvCxnSpPr>
        <p:spPr>
          <a:xfrm>
            <a:off x="332232" y="25298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362B3C7-190F-428F-AB0C-62CC5B2FD8E1}"/>
              </a:ext>
            </a:extLst>
          </p:cNvPr>
          <p:cNvSpPr txBox="1"/>
          <p:nvPr/>
        </p:nvSpPr>
        <p:spPr>
          <a:xfrm>
            <a:off x="3733800" y="2085871"/>
            <a:ext cx="510428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shaded red region is worth $28,000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C58117-6ECF-40CB-B424-F7DBCF366114}"/>
              </a:ext>
            </a:extLst>
          </p:cNvPr>
          <p:cNvSpPr txBox="1"/>
          <p:nvPr/>
        </p:nvSpPr>
        <p:spPr>
          <a:xfrm>
            <a:off x="3734918" y="2438400"/>
            <a:ext cx="52100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Now we have 4 columns, so each column</a:t>
            </a:r>
          </a:p>
          <a:p>
            <a:r>
              <a:rPr lang="en-CA" sz="2100" dirty="0">
                <a:solidFill>
                  <a:srgbClr val="FF0000"/>
                </a:solidFill>
              </a:rPr>
              <a:t>is worth $7,000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474429-6DE4-4C76-84F7-61928E74385D}"/>
              </a:ext>
            </a:extLst>
          </p:cNvPr>
          <p:cNvSpPr txBox="1"/>
          <p:nvPr/>
        </p:nvSpPr>
        <p:spPr>
          <a:xfrm>
            <a:off x="3581400" y="3263205"/>
            <a:ext cx="545694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the whole box represents the total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cost of the car and each column is worth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$7,000, then how much would 10 columns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be worth?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EFD3E86-7AC2-4079-B1CC-913BAE960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244711"/>
              </p:ext>
            </p:extLst>
          </p:nvPr>
        </p:nvGraphicFramePr>
        <p:xfrm>
          <a:off x="3892550" y="4800600"/>
          <a:ext cx="3422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434960" imgH="177480" progId="Equation.DSMT4">
                  <p:embed/>
                </p:oleObj>
              </mc:Choice>
              <mc:Fallback>
                <p:oleObj name="Equation" r:id="rId4" imgW="143496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2EFD3E86-7AC2-4079-B1CC-913BAE960A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4800600"/>
                        <a:ext cx="3422650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175A16FF-987B-48D1-80DA-7F83133E8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777587"/>
              </p:ext>
            </p:extLst>
          </p:nvPr>
        </p:nvGraphicFramePr>
        <p:xfrm>
          <a:off x="5410200" y="5334000"/>
          <a:ext cx="16049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672840" imgH="203040" progId="Equation.DSMT4">
                  <p:embed/>
                </p:oleObj>
              </mc:Choice>
              <mc:Fallback>
                <p:oleObj name="Equation" r:id="rId6" imgW="672840" imgH="2030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175A16FF-987B-48D1-80DA-7F83133E81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34000"/>
                        <a:ext cx="16049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375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05281-E86E-46C0-A157-070BF2EA94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76200"/>
            <a:ext cx="8610600" cy="19812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If 45% of a number is 99.  What is the number?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7A0B04-8F4E-4F9E-8A89-63DEC5D822A7}"/>
              </a:ext>
            </a:extLst>
          </p:cNvPr>
          <p:cNvSpPr txBox="1">
            <a:spLocks/>
          </p:cNvSpPr>
          <p:nvPr/>
        </p:nvSpPr>
        <p:spPr>
          <a:xfrm>
            <a:off x="227106" y="4343400"/>
            <a:ext cx="86106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 75% of 120 is equal to 15% of an unknown number.   of a number is 81.  What is the number?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49578-948C-4100-9C39-AD555639E441}"/>
              </a:ext>
            </a:extLst>
          </p:cNvPr>
          <p:cNvSpPr/>
          <p:nvPr/>
        </p:nvSpPr>
        <p:spPr>
          <a:xfrm>
            <a:off x="301751" y="1048870"/>
            <a:ext cx="1249665" cy="3221377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3AC6FD-86A5-472E-B7D5-204DB858E8EB}"/>
              </a:ext>
            </a:extLst>
          </p:cNvPr>
          <p:cNvSpPr/>
          <p:nvPr/>
        </p:nvSpPr>
        <p:spPr>
          <a:xfrm>
            <a:off x="304800" y="1045822"/>
            <a:ext cx="3200400" cy="322137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473E53C-0167-40D7-BB0E-4FFE5420D2C1}"/>
              </a:ext>
            </a:extLst>
          </p:cNvPr>
          <p:cNvCxnSpPr>
            <a:cxnSpLocks/>
          </p:cNvCxnSpPr>
          <p:nvPr/>
        </p:nvCxnSpPr>
        <p:spPr>
          <a:xfrm>
            <a:off x="301752" y="2646023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0788B80-9559-4071-B3E6-C9E138F7A4FD}"/>
              </a:ext>
            </a:extLst>
          </p:cNvPr>
          <p:cNvCxnSpPr>
            <a:cxnSpLocks/>
          </p:cNvCxnSpPr>
          <p:nvPr/>
        </p:nvCxnSpPr>
        <p:spPr>
          <a:xfrm>
            <a:off x="59436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B79C41-37DC-4491-AB79-7F59CC07A665}"/>
              </a:ext>
            </a:extLst>
          </p:cNvPr>
          <p:cNvCxnSpPr>
            <a:cxnSpLocks/>
          </p:cNvCxnSpPr>
          <p:nvPr/>
        </p:nvCxnSpPr>
        <p:spPr>
          <a:xfrm>
            <a:off x="91440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FA2950-A415-43A8-8115-1E57DF115819}"/>
              </a:ext>
            </a:extLst>
          </p:cNvPr>
          <p:cNvCxnSpPr>
            <a:cxnSpLocks/>
          </p:cNvCxnSpPr>
          <p:nvPr/>
        </p:nvCxnSpPr>
        <p:spPr>
          <a:xfrm>
            <a:off x="123444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B6DFF62-B629-42D0-B7FF-FA1CF9A8405D}"/>
              </a:ext>
            </a:extLst>
          </p:cNvPr>
          <p:cNvCxnSpPr>
            <a:cxnSpLocks/>
          </p:cNvCxnSpPr>
          <p:nvPr/>
        </p:nvCxnSpPr>
        <p:spPr>
          <a:xfrm>
            <a:off x="155448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6D70AAE-9258-4FAE-814E-4297221D44DD}"/>
              </a:ext>
            </a:extLst>
          </p:cNvPr>
          <p:cNvCxnSpPr>
            <a:cxnSpLocks/>
          </p:cNvCxnSpPr>
          <p:nvPr/>
        </p:nvCxnSpPr>
        <p:spPr>
          <a:xfrm>
            <a:off x="187452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212027-FADD-4ABE-9B22-0A51E615E209}"/>
              </a:ext>
            </a:extLst>
          </p:cNvPr>
          <p:cNvCxnSpPr>
            <a:cxnSpLocks/>
          </p:cNvCxnSpPr>
          <p:nvPr/>
        </p:nvCxnSpPr>
        <p:spPr>
          <a:xfrm>
            <a:off x="219456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DC5CDF-DE7D-4EEE-BBB6-2E1982F1E0C1}"/>
              </a:ext>
            </a:extLst>
          </p:cNvPr>
          <p:cNvCxnSpPr>
            <a:cxnSpLocks/>
          </p:cNvCxnSpPr>
          <p:nvPr/>
        </p:nvCxnSpPr>
        <p:spPr>
          <a:xfrm>
            <a:off x="251460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E1930-7A02-4D74-B31C-2ACDA34E9C30}"/>
              </a:ext>
            </a:extLst>
          </p:cNvPr>
          <p:cNvCxnSpPr>
            <a:cxnSpLocks/>
          </p:cNvCxnSpPr>
          <p:nvPr/>
        </p:nvCxnSpPr>
        <p:spPr>
          <a:xfrm>
            <a:off x="283464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A44FC17-54CE-4F6C-AFCD-4885D255629D}"/>
              </a:ext>
            </a:extLst>
          </p:cNvPr>
          <p:cNvCxnSpPr>
            <a:cxnSpLocks/>
          </p:cNvCxnSpPr>
          <p:nvPr/>
        </p:nvCxnSpPr>
        <p:spPr>
          <a:xfrm>
            <a:off x="3154680" y="1048871"/>
            <a:ext cx="0" cy="3221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6FF24E-2740-461E-ACAB-2C89CB8A0F2D}"/>
              </a:ext>
            </a:extLst>
          </p:cNvPr>
          <p:cNvCxnSpPr>
            <a:cxnSpLocks/>
          </p:cNvCxnSpPr>
          <p:nvPr/>
        </p:nvCxnSpPr>
        <p:spPr>
          <a:xfrm>
            <a:off x="301752" y="296911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6BDA889-A059-4C51-8E79-6FAC0F38179E}"/>
              </a:ext>
            </a:extLst>
          </p:cNvPr>
          <p:cNvCxnSpPr>
            <a:cxnSpLocks/>
          </p:cNvCxnSpPr>
          <p:nvPr/>
        </p:nvCxnSpPr>
        <p:spPr>
          <a:xfrm>
            <a:off x="301752" y="328915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AD15FA1-CC9F-4690-B235-1328EFBFA3A1}"/>
              </a:ext>
            </a:extLst>
          </p:cNvPr>
          <p:cNvCxnSpPr>
            <a:cxnSpLocks/>
          </p:cNvCxnSpPr>
          <p:nvPr/>
        </p:nvCxnSpPr>
        <p:spPr>
          <a:xfrm>
            <a:off x="301752" y="360919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C3F14F7-0C85-4A12-87B1-E3CA19E7B738}"/>
              </a:ext>
            </a:extLst>
          </p:cNvPr>
          <p:cNvCxnSpPr>
            <a:cxnSpLocks/>
          </p:cNvCxnSpPr>
          <p:nvPr/>
        </p:nvCxnSpPr>
        <p:spPr>
          <a:xfrm>
            <a:off x="301752" y="392923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B5DBB8D-0CCD-43CA-9B45-311A3C80ACFA}"/>
              </a:ext>
            </a:extLst>
          </p:cNvPr>
          <p:cNvCxnSpPr>
            <a:cxnSpLocks/>
          </p:cNvCxnSpPr>
          <p:nvPr/>
        </p:nvCxnSpPr>
        <p:spPr>
          <a:xfrm>
            <a:off x="301752" y="232903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C7328C1-B78C-42F2-B28C-0C0C8309F17E}"/>
              </a:ext>
            </a:extLst>
          </p:cNvPr>
          <p:cNvCxnSpPr>
            <a:cxnSpLocks/>
          </p:cNvCxnSpPr>
          <p:nvPr/>
        </p:nvCxnSpPr>
        <p:spPr>
          <a:xfrm>
            <a:off x="301752" y="200899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0125846-C326-4FF1-815D-CDF87310BB9C}"/>
              </a:ext>
            </a:extLst>
          </p:cNvPr>
          <p:cNvCxnSpPr>
            <a:cxnSpLocks/>
          </p:cNvCxnSpPr>
          <p:nvPr/>
        </p:nvCxnSpPr>
        <p:spPr>
          <a:xfrm>
            <a:off x="301752" y="168895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B25FD7A-06E2-47D7-8D23-535556D37753}"/>
              </a:ext>
            </a:extLst>
          </p:cNvPr>
          <p:cNvCxnSpPr>
            <a:cxnSpLocks/>
          </p:cNvCxnSpPr>
          <p:nvPr/>
        </p:nvCxnSpPr>
        <p:spPr>
          <a:xfrm>
            <a:off x="301752" y="1368911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E6BBF4F4-B1A1-43AD-B271-3AF8112E0301}"/>
              </a:ext>
            </a:extLst>
          </p:cNvPr>
          <p:cNvSpPr/>
          <p:nvPr/>
        </p:nvSpPr>
        <p:spPr>
          <a:xfrm>
            <a:off x="1562108" y="1049259"/>
            <a:ext cx="301720" cy="16002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A3660FB-F7FD-49C6-AAFA-91272AEE44A5}"/>
              </a:ext>
            </a:extLst>
          </p:cNvPr>
          <p:cNvSpPr txBox="1"/>
          <p:nvPr/>
        </p:nvSpPr>
        <p:spPr>
          <a:xfrm>
            <a:off x="3546978" y="1108502"/>
            <a:ext cx="430598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Cut the shaded area in 9 groups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609A2A3-C93F-4EBC-AC17-D4AAE9215A7B}"/>
              </a:ext>
            </a:extLst>
          </p:cNvPr>
          <p:cNvSpPr/>
          <p:nvPr/>
        </p:nvSpPr>
        <p:spPr>
          <a:xfrm>
            <a:off x="304800" y="1066800"/>
            <a:ext cx="301720" cy="16002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13E6DB-256A-48D1-A90C-F2A86E7D894C}"/>
              </a:ext>
            </a:extLst>
          </p:cNvPr>
          <p:cNvSpPr txBox="1"/>
          <p:nvPr/>
        </p:nvSpPr>
        <p:spPr>
          <a:xfrm>
            <a:off x="3539350" y="1447800"/>
            <a:ext cx="50712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Each of these </a:t>
            </a:r>
            <a:r>
              <a:rPr lang="en-CA" sz="2100" dirty="0" err="1">
                <a:solidFill>
                  <a:srgbClr val="FF0000"/>
                </a:solidFill>
              </a:rPr>
              <a:t>blks</a:t>
            </a:r>
            <a:r>
              <a:rPr lang="en-CA" sz="2100" dirty="0">
                <a:solidFill>
                  <a:srgbClr val="FF0000"/>
                </a:solidFill>
              </a:rPr>
              <a:t> is equal to 11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ADA0BB-6482-44FB-A5D1-20B7358ECA7C}"/>
              </a:ext>
            </a:extLst>
          </p:cNvPr>
          <p:cNvSpPr txBox="1"/>
          <p:nvPr/>
        </p:nvSpPr>
        <p:spPr>
          <a:xfrm>
            <a:off x="3539351" y="1870502"/>
            <a:ext cx="476644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There are 20 groups and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E69622-1565-4BCE-A3AE-0CF14AF90ACC}"/>
              </a:ext>
            </a:extLst>
          </p:cNvPr>
          <p:cNvSpPr txBox="1"/>
          <p:nvPr/>
        </p:nvSpPr>
        <p:spPr>
          <a:xfrm>
            <a:off x="3539351" y="2251502"/>
            <a:ext cx="476644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Each group is equal to 11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539804-2838-49C1-AFE4-257DB8C4CB60}"/>
              </a:ext>
            </a:extLst>
          </p:cNvPr>
          <p:cNvSpPr txBox="1"/>
          <p:nvPr/>
        </p:nvSpPr>
        <p:spPr>
          <a:xfrm>
            <a:off x="3539351" y="2708702"/>
            <a:ext cx="476644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So the total is 20 times 11 = 220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C462524-9019-4543-88A6-D0F35F7C1C4A}"/>
              </a:ext>
            </a:extLst>
          </p:cNvPr>
          <p:cNvCxnSpPr>
            <a:cxnSpLocks/>
          </p:cNvCxnSpPr>
          <p:nvPr/>
        </p:nvCxnSpPr>
        <p:spPr>
          <a:xfrm>
            <a:off x="292882" y="2646023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48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43" grpId="0" animBg="1"/>
      <p:bldP spid="43" grpId="1" animBg="1"/>
      <p:bldP spid="25" grpId="0"/>
      <p:bldP spid="26" grpId="0" animBg="1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BDED11-17F4-4800-9F27-ECF921EFBB55}"/>
              </a:ext>
            </a:extLst>
          </p:cNvPr>
          <p:cNvSpPr txBox="1">
            <a:spLocks/>
          </p:cNvSpPr>
          <p:nvPr/>
        </p:nvSpPr>
        <p:spPr>
          <a:xfrm>
            <a:off x="76200" y="274638"/>
            <a:ext cx="86106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ii)  75% of 120 is equal to 15% of an unknown number.   of a number is 81.  What is the number? </a:t>
            </a:r>
          </a:p>
        </p:txBody>
      </p:sp>
    </p:spTree>
    <p:extLst>
      <p:ext uri="{BB962C8B-B14F-4D97-AF65-F5344CB8AC3E}">
        <p14:creationId xmlns:p14="http://schemas.microsoft.com/office/powerpoint/2010/main" val="240529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"/>
            <a:ext cx="8686800" cy="1752600"/>
          </a:xfrm>
        </p:spPr>
        <p:txBody>
          <a:bodyPr/>
          <a:lstStyle/>
          <a:p>
            <a:pPr>
              <a:buNone/>
            </a:pPr>
            <a:r>
              <a:rPr lang="en-CA" dirty="0"/>
              <a:t>Ex: Brian and his girlfriend went to a fancy restaurant for dinner.  After he paid, he forgot how much the dinner was.  The only thing he remember was that he gave a 15% tip of $8.25.  How much did the dinner cost?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4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AF5DB5F-D86D-47F3-8D37-BEC04CB2A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769235"/>
              </p:ext>
            </p:extLst>
          </p:nvPr>
        </p:nvGraphicFramePr>
        <p:xfrm>
          <a:off x="441627" y="1676400"/>
          <a:ext cx="8260746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3377880" imgH="203040" progId="Equation.DSMT4">
                  <p:embed/>
                </p:oleObj>
              </mc:Choice>
              <mc:Fallback>
                <p:oleObj name="Equation" r:id="rId5" imgW="3377880" imgH="2030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AF5DB5F-D86D-47F3-8D37-BEC04CB2A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1627" y="1676400"/>
                        <a:ext cx="8260746" cy="496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ISPRING_SCORM_PASSING_SCORE" val="100.0000000000"/>
  <p:tag name="GENSWF_OUTPUT_FILE_NAME" val="m8pch33p2"/>
  <p:tag name="ISPRING_RESOURCE_PATHS_HASH_2" val="9ebf027fbf549d976d4e5b1d24c11974e08fd0"/>
  <p:tag name="ISPRING_ULTRA_SCORM_COURSE_ID" val="8BF584DB-A05F-4DED-BCA6-E0C331BBB103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3.3 Part 2 Finding the Percentage of a number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8P"/>
  <p:tag name="ISPRING_RESOURCE_PATHS_HASH_PRESENTER" val="afa714796e450804c4081ddbbda537dc6ef5e6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791</TotalTime>
  <Words>525</Words>
  <Application>Microsoft Office PowerPoint</Application>
  <PresentationFormat>On-screen Show (4:3)</PresentationFormat>
  <Paragraphs>50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3.3 Part 2 Percentage of a Number: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Part 2 Finding the Percentage of a number</dc:title>
  <dc:creator>Danny Young</dc:creator>
  <cp:lastModifiedBy>Danny Young</cp:lastModifiedBy>
  <cp:revision>31</cp:revision>
  <dcterms:created xsi:type="dcterms:W3CDTF">2013-01-08T06:24:48Z</dcterms:created>
  <dcterms:modified xsi:type="dcterms:W3CDTF">2018-11-05T06:32:19Z</dcterms:modified>
</cp:coreProperties>
</file>